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31"/>
  </p:notesMasterIdLst>
  <p:sldIdLst>
    <p:sldId id="256" r:id="rId2"/>
    <p:sldId id="259" r:id="rId3"/>
    <p:sldId id="260" r:id="rId4"/>
    <p:sldId id="262" r:id="rId5"/>
    <p:sldId id="263" r:id="rId6"/>
    <p:sldId id="264" r:id="rId7"/>
    <p:sldId id="265" r:id="rId8"/>
    <p:sldId id="267" r:id="rId9"/>
    <p:sldId id="266" r:id="rId10"/>
    <p:sldId id="268" r:id="rId11"/>
    <p:sldId id="269" r:id="rId12"/>
    <p:sldId id="271" r:id="rId13"/>
    <p:sldId id="272" r:id="rId14"/>
    <p:sldId id="273" r:id="rId15"/>
    <p:sldId id="286" r:id="rId16"/>
    <p:sldId id="287" r:id="rId17"/>
    <p:sldId id="275" r:id="rId18"/>
    <p:sldId id="274" r:id="rId19"/>
    <p:sldId id="276" r:id="rId20"/>
    <p:sldId id="277" r:id="rId21"/>
    <p:sldId id="278" r:id="rId22"/>
    <p:sldId id="279" r:id="rId23"/>
    <p:sldId id="280" r:id="rId24"/>
    <p:sldId id="282" r:id="rId25"/>
    <p:sldId id="281" r:id="rId26"/>
    <p:sldId id="283" r:id="rId27"/>
    <p:sldId id="284" r:id="rId28"/>
    <p:sldId id="285" r:id="rId29"/>
    <p:sldId id="288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ABC613A-3F00-49FE-BDB4-13E3BA05A2FC}">
          <p14:sldIdLst>
            <p14:sldId id="256"/>
            <p14:sldId id="259"/>
            <p14:sldId id="260"/>
            <p14:sldId id="262"/>
            <p14:sldId id="263"/>
            <p14:sldId id="264"/>
            <p14:sldId id="265"/>
            <p14:sldId id="267"/>
            <p14:sldId id="266"/>
            <p14:sldId id="268"/>
            <p14:sldId id="269"/>
            <p14:sldId id="271"/>
            <p14:sldId id="272"/>
            <p14:sldId id="273"/>
            <p14:sldId id="286"/>
            <p14:sldId id="287"/>
            <p14:sldId id="275"/>
            <p14:sldId id="274"/>
            <p14:sldId id="276"/>
            <p14:sldId id="277"/>
            <p14:sldId id="278"/>
            <p14:sldId id="279"/>
            <p14:sldId id="280"/>
            <p14:sldId id="282"/>
            <p14:sldId id="281"/>
            <p14:sldId id="283"/>
            <p14:sldId id="284"/>
            <p14:sldId id="285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78" d="100"/>
          <a:sy n="78" d="100"/>
        </p:scale>
        <p:origin x="86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7611BB-461A-4F07-8174-C1F897AC5AC3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3B5766-E33F-486F-AA66-37F94D93F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1706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3B5766-E33F-486F-AA66-37F94D93FB56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5778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3B5766-E33F-486F-AA66-37F94D93FB56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1280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3181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8327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50808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3317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80559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385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69736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87006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2138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02613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35438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CAC6B-BBDB-435E-A92B-12916A85B744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08E93-CDC8-4409-A628-5FE94C1A7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478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flaticon.com/free-animated-icon/notification_11919381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hanekedesign.com/how-to-increase-engagement-with-your-mobile-app/alert-message-mobile-notification-danger-error-alerts-virus-problem-or-spam-notifications-on-phone-screen-vector-illustration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78D5F37-C6A9-10DD-11F1-1CBA05798FB1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9F66212-B904-F108-AF0A-12AFF04D2447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A44BEC8-4259-D5C7-6A97-1340078B6A1C}"/>
              </a:ext>
            </a:extLst>
          </p:cNvPr>
          <p:cNvSpPr/>
          <p:nvPr/>
        </p:nvSpPr>
        <p:spPr>
          <a:xfrm>
            <a:off x="1111046" y="1966452"/>
            <a:ext cx="10255044" cy="4714928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5C8B6A-4CAC-042E-ACE7-5D160E907F0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517057" y="2528664"/>
            <a:ext cx="7885471" cy="4029452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IN" sz="2400" b="1" dirty="0"/>
            </a:br>
            <a:r>
              <a:rPr lang="en-IN" sz="2400" b="1" dirty="0" err="1"/>
              <a:t>NotifySafe</a:t>
            </a:r>
            <a:r>
              <a:rPr lang="en-IN" sz="2400" b="1" dirty="0"/>
              <a:t> –</a:t>
            </a:r>
            <a:r>
              <a:rPr lang="en-US" sz="2400" b="1" dirty="0"/>
              <a:t> Multi-Channel Notification Delivery Simulator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r>
              <a:rPr lang="en-IN" sz="2000" b="1" dirty="0"/>
              <a:t>Subtitle:</a:t>
            </a:r>
            <a:br>
              <a:rPr lang="en-IN" sz="2000" dirty="0"/>
            </a:br>
            <a:r>
              <a:rPr lang="en-IN" sz="2000" dirty="0"/>
              <a:t>Reliable, Secure &amp; Timely Delivery of Critical User Alerts</a:t>
            </a:r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r>
              <a:rPr lang="en-IN" sz="2000" b="1" dirty="0"/>
              <a:t>Presented By:</a:t>
            </a:r>
            <a:br>
              <a:rPr lang="en-IN" sz="2000" dirty="0"/>
            </a:br>
            <a:r>
              <a:rPr lang="en-IN" sz="2000" dirty="0" err="1"/>
              <a:t>Sarangaraj</a:t>
            </a:r>
            <a:r>
              <a:rPr lang="en-IN" sz="2000" dirty="0"/>
              <a:t> Kashyap</a:t>
            </a:r>
            <a:br>
              <a:rPr lang="en-IN" sz="2000" dirty="0"/>
            </a:br>
            <a:r>
              <a:rPr lang="en-IN" sz="2000" dirty="0"/>
              <a:t>CU.26, MCA, Cotton University</a:t>
            </a:r>
            <a:br>
              <a:rPr lang="en-IN" sz="2000" dirty="0"/>
            </a:br>
            <a:endParaRPr lang="en-IN" sz="2000" dirty="0"/>
          </a:p>
          <a:p>
            <a:pPr marL="0" indent="0">
              <a:buNone/>
            </a:pPr>
            <a:endParaRPr lang="en-US" sz="2000" b="1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005AA66-6D2B-83C4-87D8-449B9722FE8B}"/>
              </a:ext>
            </a:extLst>
          </p:cNvPr>
          <p:cNvSpPr/>
          <p:nvPr/>
        </p:nvSpPr>
        <p:spPr>
          <a:xfrm>
            <a:off x="2959509" y="501445"/>
            <a:ext cx="5771535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HDFC Capstone Project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1B739D2-00F7-0EFD-5208-2563BDFFB2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671872" y="2755338"/>
            <a:ext cx="845185" cy="84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483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51D478-F34F-D0A7-088F-545739DAF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2281A3A-6A98-4E07-B114-6BD18EA811BC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85D003D-47D9-D47B-9A0B-66B0F6475A81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17DA2C7-8FE0-9857-A9D4-49435A95FEF1}"/>
              </a:ext>
            </a:extLst>
          </p:cNvPr>
          <p:cNvSpPr/>
          <p:nvPr/>
        </p:nvSpPr>
        <p:spPr>
          <a:xfrm>
            <a:off x="478912" y="1723272"/>
            <a:ext cx="11234175" cy="499215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423E-8ADF-01D9-3006-AE6B8392884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009898" y="1899810"/>
            <a:ext cx="10375857" cy="4433461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IN" b="1" dirty="0"/>
          </a:p>
          <a:p>
            <a:pPr marL="0" indent="0">
              <a:buNone/>
            </a:pPr>
            <a:r>
              <a:rPr lang="en-IN" b="1" dirty="0"/>
              <a:t>Versioned Templates</a:t>
            </a:r>
            <a:r>
              <a:rPr lang="en-IN" dirty="0"/>
              <a:t>: Track template changes over time.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b="1" dirty="0"/>
              <a:t>Handlebars Syntax</a:t>
            </a:r>
            <a:r>
              <a:rPr lang="en-IN" dirty="0"/>
              <a:t>: Support for dynamic variables ({{username}}, {{amount}}, etc.)</a:t>
            </a:r>
          </a:p>
          <a:p>
            <a:pPr marL="0" indent="0">
              <a:buNone/>
            </a:pPr>
            <a:endParaRPr lang="en-IN" b="1" dirty="0"/>
          </a:p>
          <a:p>
            <a:pPr marL="0" indent="0">
              <a:buNone/>
            </a:pPr>
            <a:r>
              <a:rPr lang="en-IN" b="1" dirty="0"/>
              <a:t>Template Editor</a:t>
            </a:r>
            <a:r>
              <a:rPr lang="en-IN" dirty="0"/>
              <a:t>: Create and edit notification templates with version history.</a:t>
            </a:r>
          </a:p>
          <a:p>
            <a:pPr marL="0" indent="0">
              <a:buNone/>
            </a:pPr>
            <a:endParaRPr lang="en-IN" b="1" dirty="0"/>
          </a:p>
          <a:p>
            <a:pPr marL="0" indent="0">
              <a:buNone/>
            </a:pPr>
            <a:r>
              <a:rPr lang="en-IN" b="1" dirty="0"/>
              <a:t>Built-in Templates</a:t>
            </a:r>
            <a:r>
              <a:rPr lang="en-IN" dirty="0"/>
              <a:t>: Default templates for many events.</a:t>
            </a:r>
          </a:p>
          <a:p>
            <a:pPr marL="0" indent="0">
              <a:buNone/>
            </a:pPr>
            <a:endParaRPr lang="en-US" sz="2000" dirty="0">
              <a:latin typeface="Inter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7CC0035-3E71-56F2-61C3-502D26114C23}"/>
              </a:ext>
            </a:extLst>
          </p:cNvPr>
          <p:cNvSpPr/>
          <p:nvPr/>
        </p:nvSpPr>
        <p:spPr>
          <a:xfrm>
            <a:off x="2069066" y="412955"/>
            <a:ext cx="7723863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3. Template System</a:t>
            </a:r>
          </a:p>
        </p:txBody>
      </p:sp>
    </p:spTree>
    <p:extLst>
      <p:ext uri="{BB962C8B-B14F-4D97-AF65-F5344CB8AC3E}">
        <p14:creationId xmlns:p14="http://schemas.microsoft.com/office/powerpoint/2010/main" val="18772788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D7B809-4739-A80A-30FC-FE244308F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6DECC3-23AF-7DE3-85F6-804699E01FC5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331455D-282F-E6A6-2E14-22226856FAA2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AF4CE77-67C6-D2C5-CD2D-B187D7EBEA98}"/>
              </a:ext>
            </a:extLst>
          </p:cNvPr>
          <p:cNvSpPr/>
          <p:nvPr/>
        </p:nvSpPr>
        <p:spPr>
          <a:xfrm>
            <a:off x="478912" y="1723272"/>
            <a:ext cx="11234175" cy="499215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5F3BFF-BC09-E6F7-5AC0-B566A6F44F64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006392" y="2405460"/>
            <a:ext cx="10375857" cy="3627782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Inter"/>
              </a:rPr>
              <a:t>Activity Logs:</a:t>
            </a:r>
            <a:r>
              <a:rPr lang="en-US" dirty="0">
                <a:latin typeface="Inter"/>
              </a:rPr>
              <a:t> Complete audit trail of all notification events and delivery attempts.</a:t>
            </a:r>
          </a:p>
          <a:p>
            <a:pPr marL="0" indent="0">
              <a:buNone/>
            </a:pPr>
            <a:r>
              <a:rPr lang="en-US" b="1" dirty="0">
                <a:latin typeface="Inter"/>
              </a:rPr>
              <a:t>User Inbox:</a:t>
            </a:r>
            <a:r>
              <a:rPr lang="en-US" dirty="0">
                <a:latin typeface="Inter"/>
              </a:rPr>
              <a:t> Per-user message storage for failed or undelivered notifications.</a:t>
            </a:r>
          </a:p>
          <a:p>
            <a:pPr marL="0" indent="0">
              <a:buNone/>
            </a:pPr>
            <a:r>
              <a:rPr lang="en-US" b="1" dirty="0">
                <a:latin typeface="Inter"/>
              </a:rPr>
              <a:t>Real-time Synchronization:</a:t>
            </a:r>
            <a:r>
              <a:rPr lang="en-US" dirty="0">
                <a:latin typeface="Inter"/>
              </a:rPr>
              <a:t> </a:t>
            </a:r>
            <a:r>
              <a:rPr lang="en-US" dirty="0" err="1">
                <a:latin typeface="Inter"/>
              </a:rPr>
              <a:t>Appwrite</a:t>
            </a:r>
            <a:r>
              <a:rPr lang="en-US" dirty="0">
                <a:latin typeface="Inter"/>
              </a:rPr>
              <a:t> Database integration for live data updates.</a:t>
            </a:r>
          </a:p>
          <a:p>
            <a:pPr marL="0" indent="0">
              <a:buNone/>
            </a:pPr>
            <a:r>
              <a:rPr lang="en-US" b="1" dirty="0">
                <a:latin typeface="Inter"/>
              </a:rPr>
              <a:t>Timestamp Tracking:</a:t>
            </a:r>
            <a:r>
              <a:rPr lang="en-US" dirty="0">
                <a:latin typeface="Inter"/>
              </a:rPr>
              <a:t> Precise logging of all events with server timestamps.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6466570-3077-2A47-2F2E-A42D04785A25}"/>
              </a:ext>
            </a:extLst>
          </p:cNvPr>
          <p:cNvSpPr/>
          <p:nvPr/>
        </p:nvSpPr>
        <p:spPr>
          <a:xfrm>
            <a:off x="1951079" y="363794"/>
            <a:ext cx="7723863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4. Activity &amp; Monitoring</a:t>
            </a:r>
          </a:p>
        </p:txBody>
      </p:sp>
    </p:spTree>
    <p:extLst>
      <p:ext uri="{BB962C8B-B14F-4D97-AF65-F5344CB8AC3E}">
        <p14:creationId xmlns:p14="http://schemas.microsoft.com/office/powerpoint/2010/main" val="146745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77592A-A463-362E-40B3-D08A7DA75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6D1A262-DC0C-E126-37DB-238898603795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4F3F9BE-4D85-FC3F-406B-948410979735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2D8C11F-C084-DC5E-2960-C61507D7492B}"/>
              </a:ext>
            </a:extLst>
          </p:cNvPr>
          <p:cNvSpPr/>
          <p:nvPr/>
        </p:nvSpPr>
        <p:spPr>
          <a:xfrm>
            <a:off x="478912" y="1733104"/>
            <a:ext cx="11234175" cy="499215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E428F-32A2-4D9B-398D-96879DA6049B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990232" y="2563058"/>
            <a:ext cx="10375857" cy="3312585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Appwrite</a:t>
            </a:r>
            <a:r>
              <a:rPr lang="en-US" b="1" dirty="0"/>
              <a:t> Authentication</a:t>
            </a:r>
            <a:r>
              <a:rPr lang="en-US" dirty="0"/>
              <a:t>: Email/password signup and login with session management</a:t>
            </a:r>
          </a:p>
          <a:p>
            <a:pPr marL="0" indent="0">
              <a:buNone/>
            </a:pPr>
            <a:r>
              <a:rPr lang="en-US" b="1" dirty="0"/>
              <a:t>Role-Based Access Control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user role: Access inbox, activity, dashboard</a:t>
            </a:r>
          </a:p>
          <a:p>
            <a:pPr marL="457200" lvl="1" indent="0">
              <a:buNone/>
            </a:pPr>
            <a:r>
              <a:rPr lang="en-US" dirty="0"/>
              <a:t>privileged role: Additional access to template editor</a:t>
            </a:r>
          </a:p>
          <a:p>
            <a:pPr marL="0" indent="0">
              <a:buNone/>
            </a:pPr>
            <a:r>
              <a:rPr lang="en-US" b="1" dirty="0"/>
              <a:t>Protected Routes</a:t>
            </a:r>
            <a:r>
              <a:rPr lang="en-US" dirty="0"/>
              <a:t>: Client-side authorization guards</a:t>
            </a:r>
          </a:p>
          <a:p>
            <a:pPr marL="0" indent="0">
              <a:buNone/>
            </a:pPr>
            <a:r>
              <a:rPr lang="en-US" b="1" dirty="0"/>
              <a:t>Session Management</a:t>
            </a:r>
            <a:r>
              <a:rPr lang="en-US" dirty="0"/>
              <a:t>: Persistent authentication with </a:t>
            </a:r>
            <a:r>
              <a:rPr lang="en-US" dirty="0" err="1"/>
              <a:t>Appwrite</a:t>
            </a:r>
            <a:endParaRPr lang="en-US" dirty="0"/>
          </a:p>
          <a:p>
            <a:pPr marL="0" indent="0">
              <a:buNone/>
            </a:pPr>
            <a:endParaRPr lang="en-US" dirty="0">
              <a:latin typeface="Inter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FC050AC-EE91-A287-875B-CF293CB77AEF}"/>
              </a:ext>
            </a:extLst>
          </p:cNvPr>
          <p:cNvSpPr/>
          <p:nvPr/>
        </p:nvSpPr>
        <p:spPr>
          <a:xfrm>
            <a:off x="1951079" y="501224"/>
            <a:ext cx="7723863" cy="914400"/>
          </a:xfrm>
          <a:prstGeom prst="roundRect">
            <a:avLst>
              <a:gd name="adj" fmla="val 1881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5. Authentication &amp; Authorization</a:t>
            </a:r>
          </a:p>
        </p:txBody>
      </p:sp>
    </p:spTree>
    <p:extLst>
      <p:ext uri="{BB962C8B-B14F-4D97-AF65-F5344CB8AC3E}">
        <p14:creationId xmlns:p14="http://schemas.microsoft.com/office/powerpoint/2010/main" val="27166271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33C0D9-DA0F-C386-5657-E88206E44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26B83D1-A83E-ADA6-96BE-86FDF43FD359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6309852-4E2A-54CD-31B1-02DE040C1A33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83B5507-C8C8-1095-C544-8AC7A155EB2D}"/>
              </a:ext>
            </a:extLst>
          </p:cNvPr>
          <p:cNvSpPr/>
          <p:nvPr/>
        </p:nvSpPr>
        <p:spPr>
          <a:xfrm>
            <a:off x="561150" y="1327355"/>
            <a:ext cx="11090076" cy="5407742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B46E0CF-B21A-375A-EA39-FDD722A531AF}"/>
              </a:ext>
            </a:extLst>
          </p:cNvPr>
          <p:cNvSpPr/>
          <p:nvPr/>
        </p:nvSpPr>
        <p:spPr>
          <a:xfrm>
            <a:off x="1951079" y="212058"/>
            <a:ext cx="7723863" cy="914400"/>
          </a:xfrm>
          <a:prstGeom prst="roundRect">
            <a:avLst>
              <a:gd name="adj" fmla="val 1881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Tech Stack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EDFDEA8-7E92-7E80-C880-E5964F16EE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2079221"/>
              </p:ext>
            </p:extLst>
          </p:nvPr>
        </p:nvGraphicFramePr>
        <p:xfrm>
          <a:off x="1418738" y="1503893"/>
          <a:ext cx="9445908" cy="5034559"/>
        </p:xfrm>
        <a:graphic>
          <a:graphicData uri="http://schemas.openxmlformats.org/drawingml/2006/table">
            <a:tbl>
              <a:tblPr/>
              <a:tblGrid>
                <a:gridCol w="3148636">
                  <a:extLst>
                    <a:ext uri="{9D8B030D-6E8A-4147-A177-3AD203B41FA5}">
                      <a16:colId xmlns:a16="http://schemas.microsoft.com/office/drawing/2014/main" val="1995246267"/>
                    </a:ext>
                  </a:extLst>
                </a:gridCol>
                <a:gridCol w="3148636">
                  <a:extLst>
                    <a:ext uri="{9D8B030D-6E8A-4147-A177-3AD203B41FA5}">
                      <a16:colId xmlns:a16="http://schemas.microsoft.com/office/drawing/2014/main" val="808581478"/>
                    </a:ext>
                  </a:extLst>
                </a:gridCol>
                <a:gridCol w="3148636">
                  <a:extLst>
                    <a:ext uri="{9D8B030D-6E8A-4147-A177-3AD203B41FA5}">
                      <a16:colId xmlns:a16="http://schemas.microsoft.com/office/drawing/2014/main" val="3459976491"/>
                    </a:ext>
                  </a:extLst>
                </a:gridCol>
              </a:tblGrid>
              <a:tr h="41954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>
                          <a:effectLst/>
                        </a:rPr>
                        <a:t>Layer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 dirty="0">
                          <a:effectLst/>
                        </a:rPr>
                        <a:t>Technology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>
                          <a:effectLst/>
                        </a:rPr>
                        <a:t>Purpose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419679"/>
                  </a:ext>
                </a:extLst>
              </a:tr>
              <a:tr h="41954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>
                          <a:effectLst/>
                        </a:rPr>
                        <a:t>Frontend</a:t>
                      </a:r>
                      <a:endParaRPr lang="en-IN" sz="1500">
                        <a:effectLst/>
                      </a:endParaRP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>
                          <a:effectLst/>
                        </a:rPr>
                        <a:t>React 18 + Vite 7.2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dirty="0">
                          <a:effectLst/>
                        </a:rPr>
                        <a:t>Modern, fast UI with HMR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466099"/>
                  </a:ext>
                </a:extLst>
              </a:tr>
              <a:tr h="41954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>
                          <a:effectLst/>
                        </a:rPr>
                        <a:t>Styling</a:t>
                      </a:r>
                      <a:endParaRPr lang="en-IN" sz="1500">
                        <a:effectLst/>
                      </a:endParaRP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>
                          <a:effectLst/>
                        </a:rPr>
                        <a:t>Tailwind CSS (v4 @tailwindcss/vite)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>
                          <a:effectLst/>
                        </a:rPr>
                        <a:t>Utility-first CSS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767630"/>
                  </a:ext>
                </a:extLst>
              </a:tr>
              <a:tr h="7342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>
                          <a:effectLst/>
                        </a:rPr>
                        <a:t>Routing</a:t>
                      </a:r>
                      <a:endParaRPr lang="en-IN" sz="1500">
                        <a:effectLst/>
                      </a:endParaRP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dirty="0">
                          <a:effectLst/>
                        </a:rPr>
                        <a:t>React Router 6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>
                          <a:effectLst/>
                        </a:rPr>
                        <a:t>Client-side navigation &amp; protected routes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189113"/>
                  </a:ext>
                </a:extLst>
              </a:tr>
              <a:tr h="7342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 dirty="0">
                          <a:effectLst/>
                        </a:rPr>
                        <a:t>Backend</a:t>
                      </a:r>
                      <a:endParaRPr lang="en-IN" sz="1500" dirty="0">
                        <a:effectLst/>
                      </a:endParaRP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>
                          <a:effectLst/>
                        </a:rPr>
                        <a:t>Appwrite (Auth, Database, Functions)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dirty="0">
                          <a:effectLst/>
                        </a:rPr>
                        <a:t>Open-source backend-as-a-service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2505975"/>
                  </a:ext>
                </a:extLst>
              </a:tr>
              <a:tr h="7342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>
                          <a:effectLst/>
                        </a:rPr>
                        <a:t>Database</a:t>
                      </a:r>
                      <a:endParaRPr lang="en-IN" sz="1500">
                        <a:effectLst/>
                      </a:endParaRP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>
                          <a:effectLst/>
                        </a:rPr>
                        <a:t>Appwrite Database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>
                          <a:effectLst/>
                        </a:rPr>
                        <a:t>Real-time NoSQL document storage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638465"/>
                  </a:ext>
                </a:extLst>
              </a:tr>
              <a:tr h="7342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>
                          <a:effectLst/>
                        </a:rPr>
                        <a:t>Cloud Functions</a:t>
                      </a:r>
                      <a:endParaRPr lang="en-IN" sz="1500">
                        <a:effectLst/>
                      </a:endParaRP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>
                          <a:effectLst/>
                        </a:rPr>
                        <a:t>Appwrite Functions (Node.js)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dirty="0">
                          <a:effectLst/>
                        </a:rPr>
                        <a:t>Server-side notification delivery engine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745892"/>
                  </a:ext>
                </a:extLst>
              </a:tr>
              <a:tr h="41954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>
                          <a:effectLst/>
                        </a:rPr>
                        <a:t>Notifications</a:t>
                      </a:r>
                      <a:endParaRPr lang="en-IN" sz="1500">
                        <a:effectLst/>
                      </a:endParaRP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>
                          <a:effectLst/>
                        </a:rPr>
                        <a:t>React Hot Toast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>
                          <a:effectLst/>
                        </a:rPr>
                        <a:t>In-app toast notifications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1745368"/>
                  </a:ext>
                </a:extLst>
              </a:tr>
              <a:tr h="41954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 b="1">
                          <a:effectLst/>
                        </a:rPr>
                        <a:t>Testing</a:t>
                      </a:r>
                      <a:endParaRPr lang="en-IN" sz="1500">
                        <a:effectLst/>
                      </a:endParaRP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500">
                          <a:effectLst/>
                        </a:rPr>
                        <a:t>Vitest + React Testing Library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dirty="0">
                          <a:effectLst/>
                        </a:rPr>
                        <a:t>Unit tests with </a:t>
                      </a:r>
                      <a:r>
                        <a:rPr lang="en-US" sz="1500" dirty="0" err="1">
                          <a:effectLst/>
                        </a:rPr>
                        <a:t>jsdom</a:t>
                      </a:r>
                      <a:r>
                        <a:rPr lang="en-US" sz="1500" dirty="0">
                          <a:effectLst/>
                        </a:rPr>
                        <a:t> environment</a:t>
                      </a:r>
                    </a:p>
                  </a:txBody>
                  <a:tcPr marL="84178" marR="84178" marT="38851" marB="38851" anchor="ctr">
                    <a:lnL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540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482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91807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4A3665-3CBD-29AB-C098-5BC0DD813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98EC47C-98EA-F34E-CC3D-4617199BA5A9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3B8BF2C-1F43-EABE-FABD-054BE37B1C52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AA982ED-69B6-7298-31FC-563D0721F59C}"/>
              </a:ext>
            </a:extLst>
          </p:cNvPr>
          <p:cNvSpPr/>
          <p:nvPr/>
        </p:nvSpPr>
        <p:spPr>
          <a:xfrm>
            <a:off x="366242" y="2159877"/>
            <a:ext cx="5309418" cy="2418734"/>
          </a:xfrm>
          <a:prstGeom prst="roundRect">
            <a:avLst>
              <a:gd name="adj" fmla="val 1881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System Context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041975-67E2-86F8-4B97-58991DED5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08291" y="0"/>
            <a:ext cx="60837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82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0DB08E-724D-F4F5-8A84-00EDC5116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BB90DC1-84A0-0CF1-A6C1-8819A9AEFADC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28C2BFF-D3FF-30ED-35E0-B9F605240E1D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ABB3F65-2C8C-B0D2-A57E-526CFEFB6AB4}"/>
              </a:ext>
            </a:extLst>
          </p:cNvPr>
          <p:cNvSpPr/>
          <p:nvPr/>
        </p:nvSpPr>
        <p:spPr>
          <a:xfrm>
            <a:off x="671042" y="2084439"/>
            <a:ext cx="5309418" cy="2418734"/>
          </a:xfrm>
          <a:prstGeom prst="roundRect">
            <a:avLst>
              <a:gd name="adj" fmla="val 1881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System Architecture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EFB2EA-7E3C-826F-A25F-868DA202C2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581" y="0"/>
            <a:ext cx="53094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6503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FC0996-7B44-859E-8C12-3600E18F8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4EE3AD6-0031-4405-63F7-1C60314A2244}"/>
              </a:ext>
            </a:extLst>
          </p:cNvPr>
          <p:cNvSpPr/>
          <p:nvPr/>
        </p:nvSpPr>
        <p:spPr>
          <a:xfrm>
            <a:off x="640320" y="2502310"/>
            <a:ext cx="6096000" cy="3942735"/>
          </a:xfrm>
          <a:prstGeom prst="roundRect">
            <a:avLst>
              <a:gd name="adj" fmla="val 1881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3600" b="1" dirty="0">
              <a:solidFill>
                <a:schemeClr val="tx1"/>
              </a:solidFill>
              <a:latin typeface="Inter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D9C0442-E567-48A8-C5CB-8B179EB5A297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3EB4EBE-71B8-A571-ABCA-D7A2447AA6BE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68E8350-B3AA-4307-6EF1-537FC4E0C4FC}"/>
              </a:ext>
            </a:extLst>
          </p:cNvPr>
          <p:cNvSpPr/>
          <p:nvPr/>
        </p:nvSpPr>
        <p:spPr>
          <a:xfrm>
            <a:off x="926679" y="294526"/>
            <a:ext cx="5346301" cy="1642429"/>
          </a:xfrm>
          <a:prstGeom prst="roundRect">
            <a:avLst>
              <a:gd name="adj" fmla="val 1881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Event Flow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C1806A-1F03-4857-DA3B-96EA90B79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8997F5-DD39-15B7-D6EC-6C03E45A48E6}"/>
              </a:ext>
            </a:extLst>
          </p:cNvPr>
          <p:cNvSpPr txBox="1"/>
          <p:nvPr/>
        </p:nvSpPr>
        <p:spPr>
          <a:xfrm>
            <a:off x="1256038" y="3042516"/>
            <a:ext cx="516932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Inter"/>
              </a:rPr>
              <a:t>1. Admin selects an event to trigger.</a:t>
            </a:r>
          </a:p>
          <a:p>
            <a:r>
              <a:rPr lang="en-IN" sz="2000" dirty="0">
                <a:latin typeface="Inter"/>
              </a:rPr>
              <a:t>2. Frontend sends event info to backend.</a:t>
            </a:r>
          </a:p>
          <a:p>
            <a:r>
              <a:rPr lang="en-IN" sz="2000" dirty="0">
                <a:latin typeface="Inter"/>
              </a:rPr>
              <a:t>3. Template loads and renders dynamic variables.</a:t>
            </a:r>
          </a:p>
          <a:p>
            <a:r>
              <a:rPr lang="en-IN" sz="2000" dirty="0">
                <a:latin typeface="Inter"/>
              </a:rPr>
              <a:t>4. Delivery attempts made across SMS, Email, In-App.</a:t>
            </a:r>
          </a:p>
          <a:p>
            <a:r>
              <a:rPr lang="en-IN" sz="2000" dirty="0">
                <a:latin typeface="Inter"/>
              </a:rPr>
              <a:t>5. Results stored in </a:t>
            </a:r>
            <a:r>
              <a:rPr lang="en-IN" sz="2000" dirty="0" err="1">
                <a:latin typeface="Inter"/>
              </a:rPr>
              <a:t>activitylogs</a:t>
            </a:r>
            <a:r>
              <a:rPr lang="en-IN" sz="2000" dirty="0">
                <a:latin typeface="Inter"/>
              </a:rPr>
              <a:t>.</a:t>
            </a:r>
          </a:p>
          <a:p>
            <a:r>
              <a:rPr lang="en-IN" sz="2000" dirty="0">
                <a:latin typeface="Inter"/>
              </a:rPr>
              <a:t>6. If all attempts fail, message saved to inbox.</a:t>
            </a:r>
          </a:p>
          <a:p>
            <a:r>
              <a:rPr lang="en-IN" sz="2000" dirty="0">
                <a:latin typeface="Inter"/>
              </a:rPr>
              <a:t>7. Analytics dashboard updates metrics.</a:t>
            </a:r>
          </a:p>
        </p:txBody>
      </p:sp>
    </p:spTree>
    <p:extLst>
      <p:ext uri="{BB962C8B-B14F-4D97-AF65-F5344CB8AC3E}">
        <p14:creationId xmlns:p14="http://schemas.microsoft.com/office/powerpoint/2010/main" val="14746164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4DEFD9-A534-FEEB-551B-86AFD72A2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8825B6F-EF8E-B337-883A-689294C53D57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FD566DC-D942-7E0B-C952-06CCC154B4C6}"/>
              </a:ext>
            </a:extLst>
          </p:cNvPr>
          <p:cNvSpPr/>
          <p:nvPr/>
        </p:nvSpPr>
        <p:spPr>
          <a:xfrm>
            <a:off x="3210232" y="2529000"/>
            <a:ext cx="5771535" cy="18000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800" b="1" dirty="0">
                <a:solidFill>
                  <a:schemeClr val="tx1"/>
                </a:solidFill>
                <a:latin typeface="Inter"/>
              </a:rPr>
              <a:t>UI Screenshots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FD0F1B2-4E3F-F131-A67E-9E0B1955C6B9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6659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B082D6-6DA8-8379-4ED2-F54D4E012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D355957-5AF0-216F-09A5-2685268D4B8A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2F6E810-9F25-1323-9D06-F65B3ADF2BDF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C32FF09-739F-A76C-4651-3870D64BEE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57"/>
          <a:stretch>
            <a:fillRect/>
          </a:stretch>
        </p:blipFill>
        <p:spPr>
          <a:xfrm>
            <a:off x="1085632" y="1587454"/>
            <a:ext cx="10020736" cy="50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1F66A68-83A1-5E38-6116-2078EA6DFC0A}"/>
              </a:ext>
            </a:extLst>
          </p:cNvPr>
          <p:cNvSpPr/>
          <p:nvPr/>
        </p:nvSpPr>
        <p:spPr>
          <a:xfrm>
            <a:off x="3072580" y="277775"/>
            <a:ext cx="5815781" cy="96764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Homepage</a:t>
            </a:r>
          </a:p>
        </p:txBody>
      </p:sp>
    </p:spTree>
    <p:extLst>
      <p:ext uri="{BB962C8B-B14F-4D97-AF65-F5344CB8AC3E}">
        <p14:creationId xmlns:p14="http://schemas.microsoft.com/office/powerpoint/2010/main" val="19682430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D25AAB-77C0-CBBB-5DCB-188C0B78F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CA639-C4C7-3599-F912-4B7082F8A2D2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D9CCCA3-8D9F-F9B3-7BBA-F4E5D23F5D49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0557568-8C49-9317-04CD-1181B0F43D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77" b="193"/>
          <a:stretch>
            <a:fillRect/>
          </a:stretch>
        </p:blipFill>
        <p:spPr>
          <a:xfrm>
            <a:off x="821347" y="1639073"/>
            <a:ext cx="10549305" cy="50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29E5A57-3145-9FFB-700E-0A592BD70D1E}"/>
              </a:ext>
            </a:extLst>
          </p:cNvPr>
          <p:cNvSpPr/>
          <p:nvPr/>
        </p:nvSpPr>
        <p:spPr>
          <a:xfrm>
            <a:off x="3052916" y="277775"/>
            <a:ext cx="5815781" cy="96764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Events</a:t>
            </a:r>
          </a:p>
        </p:txBody>
      </p:sp>
    </p:spTree>
    <p:extLst>
      <p:ext uri="{BB962C8B-B14F-4D97-AF65-F5344CB8AC3E}">
        <p14:creationId xmlns:p14="http://schemas.microsoft.com/office/powerpoint/2010/main" val="16368371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D912CF-BB48-ED4B-E0DE-51BD4A8BC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51DDA5-274B-426C-2E63-9837AD834AF5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E98A13D-5D8B-E8B4-4513-D642AD582F02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68FAD2A-4260-058B-1A00-9E33CDC1DE43}"/>
              </a:ext>
            </a:extLst>
          </p:cNvPr>
          <p:cNvSpPr/>
          <p:nvPr/>
        </p:nvSpPr>
        <p:spPr>
          <a:xfrm>
            <a:off x="720213" y="1503893"/>
            <a:ext cx="10751574" cy="5163425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3397BD-89FE-BC03-F075-595AE53F51F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750388" y="1689214"/>
            <a:ext cx="6310902" cy="4755831"/>
          </a:xfrm>
          <a:solidFill>
            <a:schemeClr val="bg1"/>
          </a:solidFill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Problem Statement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Challenges and Gaps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Proposed Solution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Project 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Key Features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Technical Stack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System Context Diagram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System Architecture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Event Flow Diagram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UI Screenshots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Impact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Limitations and Future Enhancements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Conclusion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4C80212-AD00-312D-C8F7-4389A2639C22}"/>
              </a:ext>
            </a:extLst>
          </p:cNvPr>
          <p:cNvSpPr/>
          <p:nvPr/>
        </p:nvSpPr>
        <p:spPr>
          <a:xfrm>
            <a:off x="2979173" y="227634"/>
            <a:ext cx="5771535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Contents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5289C20-5515-77F7-EAE3-ABC7A2CD5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284259" y="2424926"/>
            <a:ext cx="2902083" cy="2902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21915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04F60F-2393-51C1-9E45-AE26EE63F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0C5FCA6-157B-D1DB-DA54-00722DAC5BB6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6A7FF4E-3845-451E-0F28-5710272A9332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2B6E12A-83D9-2E5F-4BAD-E321301AFC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9" b="1191"/>
          <a:stretch>
            <a:fillRect/>
          </a:stretch>
        </p:blipFill>
        <p:spPr>
          <a:xfrm>
            <a:off x="768028" y="1661651"/>
            <a:ext cx="10655943" cy="50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494EF72-09F1-8196-E6C9-F50EE50DDBDC}"/>
              </a:ext>
            </a:extLst>
          </p:cNvPr>
          <p:cNvSpPr/>
          <p:nvPr/>
        </p:nvSpPr>
        <p:spPr>
          <a:xfrm>
            <a:off x="3062748" y="383983"/>
            <a:ext cx="5815781" cy="96764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User Impersonation</a:t>
            </a:r>
          </a:p>
        </p:txBody>
      </p:sp>
    </p:spTree>
    <p:extLst>
      <p:ext uri="{BB962C8B-B14F-4D97-AF65-F5344CB8AC3E}">
        <p14:creationId xmlns:p14="http://schemas.microsoft.com/office/powerpoint/2010/main" val="23751224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FDCBEE-908E-B95D-BBCD-A442F20A8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D38765-94EE-12E9-50D0-6E882CEAD2BC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1B1744F-5F99-4D86-CB3C-2772F96F1A81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AE734AD-FA97-B741-204E-2DD8DE525979}"/>
              </a:ext>
            </a:extLst>
          </p:cNvPr>
          <p:cNvSpPr/>
          <p:nvPr/>
        </p:nvSpPr>
        <p:spPr>
          <a:xfrm>
            <a:off x="3062748" y="383983"/>
            <a:ext cx="5815781" cy="96764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User Point of 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A7FF88-A750-AB69-A94A-C3003B72A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10"/>
          <a:stretch>
            <a:fillRect/>
          </a:stretch>
        </p:blipFill>
        <p:spPr>
          <a:xfrm>
            <a:off x="1179872" y="1622322"/>
            <a:ext cx="10068986" cy="50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589723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2FC958-C329-16C0-DA1D-2EDB07AC7B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535444C-B8C3-1972-F8BB-8F3AFFB1BDD7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1A890B2-4DFB-2027-E1B6-C4209FA39B23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6A610DD-8462-ADF0-4565-3B8E813A0057}"/>
              </a:ext>
            </a:extLst>
          </p:cNvPr>
          <p:cNvSpPr/>
          <p:nvPr/>
        </p:nvSpPr>
        <p:spPr>
          <a:xfrm>
            <a:off x="3062748" y="383983"/>
            <a:ext cx="5815781" cy="96764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Inbox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143D3C-B7C7-4E39-6D9F-D0D080E4D5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63" r="1641" b="2890"/>
          <a:stretch>
            <a:fillRect/>
          </a:stretch>
        </p:blipFill>
        <p:spPr>
          <a:xfrm>
            <a:off x="808998" y="1532865"/>
            <a:ext cx="10574003" cy="50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18552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BD27D5-0E4D-2581-1874-07239FFA0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7BDB2BA-281E-E020-16BB-7F598557FE08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C87BCF9-8E86-0554-F08A-2F24A74DF23E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5CBD4CE-C163-A536-636E-00A100DACD63}"/>
              </a:ext>
            </a:extLst>
          </p:cNvPr>
          <p:cNvSpPr/>
          <p:nvPr/>
        </p:nvSpPr>
        <p:spPr>
          <a:xfrm>
            <a:off x="3062748" y="383983"/>
            <a:ext cx="5815781" cy="96764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Activity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C90521-A76C-BCC5-5022-BF48E0C30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65" b="5140"/>
          <a:stretch>
            <a:fillRect/>
          </a:stretch>
        </p:blipFill>
        <p:spPr>
          <a:xfrm>
            <a:off x="619433" y="1602656"/>
            <a:ext cx="11201381" cy="50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609581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49579D-8961-15B7-53F1-48A457B15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62D1C84-C254-7C53-93DA-A073B1241E49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194BE1-E009-1D39-3690-D596F2D62524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84BCF71-D4AA-3276-CFBC-75E8E1C4354F}"/>
              </a:ext>
            </a:extLst>
          </p:cNvPr>
          <p:cNvSpPr/>
          <p:nvPr/>
        </p:nvSpPr>
        <p:spPr>
          <a:xfrm>
            <a:off x="3072580" y="290053"/>
            <a:ext cx="5815781" cy="96764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Analytics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88E715-CA40-8FF2-4DDA-972331CF0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9" r="2559" b="8909"/>
          <a:stretch>
            <a:fillRect/>
          </a:stretch>
        </p:blipFill>
        <p:spPr>
          <a:xfrm>
            <a:off x="873477" y="1474695"/>
            <a:ext cx="10445045" cy="46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C16276C-BF6F-75B1-6132-D2187069EA22}"/>
              </a:ext>
            </a:extLst>
          </p:cNvPr>
          <p:cNvSpPr/>
          <p:nvPr/>
        </p:nvSpPr>
        <p:spPr>
          <a:xfrm>
            <a:off x="2932470" y="6346721"/>
            <a:ext cx="6467168" cy="4424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Inter"/>
              </a:rPr>
              <a:t>Note: Will be implemented in near future.</a:t>
            </a:r>
          </a:p>
        </p:txBody>
      </p:sp>
    </p:spTree>
    <p:extLst>
      <p:ext uri="{BB962C8B-B14F-4D97-AF65-F5344CB8AC3E}">
        <p14:creationId xmlns:p14="http://schemas.microsoft.com/office/powerpoint/2010/main" val="11769792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77064A-D430-F396-E7D2-B82AB6095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5B3D781-59BC-9FDF-0E63-C69686862D25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14BE50C-C31B-615E-B4E3-0B9A4A2E9A6F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4317B27-48F7-6949-F234-3C7A03747625}"/>
              </a:ext>
            </a:extLst>
          </p:cNvPr>
          <p:cNvSpPr/>
          <p:nvPr/>
        </p:nvSpPr>
        <p:spPr>
          <a:xfrm>
            <a:off x="3062748" y="383983"/>
            <a:ext cx="5815781" cy="96764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Templates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063AC6-A0F7-5F3D-C7CB-E41F2D77AF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65" r="1955" b="7652"/>
          <a:stretch>
            <a:fillRect/>
          </a:stretch>
        </p:blipFill>
        <p:spPr>
          <a:xfrm>
            <a:off x="1012722" y="1799302"/>
            <a:ext cx="10156723" cy="45228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133635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4106F3-1848-7FAC-40AF-1B1D8C00A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DE2CB9C-80D2-1740-AEE2-04911A199285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60CA75B-6610-7855-9023-2ABA3ACD63A0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356008D-D10C-DBB4-8016-07DD41DFDBC2}"/>
              </a:ext>
            </a:extLst>
          </p:cNvPr>
          <p:cNvSpPr/>
          <p:nvPr/>
        </p:nvSpPr>
        <p:spPr>
          <a:xfrm>
            <a:off x="478912" y="1723272"/>
            <a:ext cx="11234175" cy="499215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745CE2-158C-C01F-4211-DB972580215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960736" y="2124654"/>
            <a:ext cx="10375857" cy="4433461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>
                <a:latin typeface="Inter"/>
              </a:rPr>
              <a:t>My solution:</a:t>
            </a:r>
          </a:p>
          <a:p>
            <a:pPr marL="1828800" lvl="4" indent="0">
              <a:buNone/>
            </a:pPr>
            <a:r>
              <a:rPr lang="en-IN" sz="2400" dirty="0">
                <a:latin typeface="Inter"/>
              </a:rPr>
              <a:t>✅Improves customer communication reliability.</a:t>
            </a:r>
          </a:p>
          <a:p>
            <a:pPr marL="1828800" lvl="4" indent="0">
              <a:buNone/>
            </a:pPr>
            <a:r>
              <a:rPr lang="en-IN" sz="2400" dirty="0">
                <a:latin typeface="Inter"/>
              </a:rPr>
              <a:t>✅Standardizes message formatting.</a:t>
            </a:r>
          </a:p>
          <a:p>
            <a:pPr marL="1828800" lvl="4" indent="0">
              <a:buNone/>
            </a:pPr>
            <a:r>
              <a:rPr lang="en-IN" sz="2400" dirty="0">
                <a:latin typeface="Inter"/>
              </a:rPr>
              <a:t>✅Enables quick debugging with activity logs</a:t>
            </a:r>
          </a:p>
          <a:p>
            <a:pPr marL="1828800" lvl="4" indent="0">
              <a:buNone/>
            </a:pPr>
            <a:r>
              <a:rPr lang="en-IN" sz="2400" dirty="0">
                <a:latin typeface="Inter"/>
              </a:rPr>
              <a:t>✅ </a:t>
            </a:r>
            <a:r>
              <a:rPr lang="en-IN" sz="2400">
                <a:latin typeface="Inter"/>
              </a:rPr>
              <a:t>Helps to </a:t>
            </a:r>
            <a:r>
              <a:rPr lang="en-IN" sz="2400" dirty="0">
                <a:latin typeface="Inter"/>
              </a:rPr>
              <a:t>create audit trails</a:t>
            </a:r>
            <a:endParaRPr lang="en-US" sz="2400" dirty="0">
              <a:latin typeface="Inter"/>
            </a:endParaRPr>
          </a:p>
          <a:p>
            <a:pPr marL="1828800" lvl="4" indent="0">
              <a:buNone/>
            </a:pPr>
            <a:r>
              <a:rPr lang="en-IN" sz="2400" dirty="0">
                <a:latin typeface="Inter"/>
              </a:rPr>
              <a:t> ✅ Security Considerations</a:t>
            </a:r>
          </a:p>
          <a:p>
            <a:pPr marL="2286000" lvl="5" indent="0">
              <a:buNone/>
            </a:pPr>
            <a:r>
              <a:rPr lang="en-IN" sz="2400" dirty="0">
                <a:latin typeface="Inter"/>
              </a:rPr>
              <a:t>✅ Controlled Access(Admin </a:t>
            </a:r>
            <a:r>
              <a:rPr lang="en-IN" sz="2400" dirty="0" err="1">
                <a:latin typeface="Inter"/>
              </a:rPr>
              <a:t>Previleges</a:t>
            </a:r>
            <a:r>
              <a:rPr lang="en-IN" sz="2400" dirty="0">
                <a:latin typeface="Inter"/>
              </a:rPr>
              <a:t>)</a:t>
            </a:r>
          </a:p>
          <a:p>
            <a:pPr marL="2286000" lvl="5" indent="0">
              <a:buNone/>
            </a:pPr>
            <a:r>
              <a:rPr lang="en-IN" sz="2400" dirty="0">
                <a:latin typeface="Inter"/>
              </a:rPr>
              <a:t>✅ Template safety (prevents tempering)</a:t>
            </a:r>
          </a:p>
          <a:p>
            <a:pPr marL="2286000" lvl="5" indent="0">
              <a:buNone/>
            </a:pPr>
            <a:r>
              <a:rPr lang="en-IN" sz="2400" dirty="0">
                <a:latin typeface="Inter"/>
              </a:rPr>
              <a:t>✅ Event validation</a:t>
            </a:r>
          </a:p>
          <a:p>
            <a:pPr marL="2286000" lvl="5" indent="0">
              <a:buNone/>
            </a:pPr>
            <a:r>
              <a:rPr lang="en-IN" sz="2400" dirty="0">
                <a:latin typeface="Inter"/>
              </a:rPr>
              <a:t>✅ Inbox shields sensitive messages</a:t>
            </a:r>
          </a:p>
          <a:p>
            <a:pPr marL="2286000" lvl="5" indent="0">
              <a:buNone/>
            </a:pPr>
            <a:r>
              <a:rPr lang="en-IN" sz="2400" dirty="0">
                <a:latin typeface="Inter"/>
              </a:rPr>
              <a:t>✅ Audit logs for accountability</a:t>
            </a:r>
          </a:p>
          <a:p>
            <a:endParaRPr lang="en-IN" sz="2400" dirty="0">
              <a:latin typeface="Inter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ADB6FE9-F1F5-2542-7639-DEBFA38A845A}"/>
              </a:ext>
            </a:extLst>
          </p:cNvPr>
          <p:cNvSpPr/>
          <p:nvPr/>
        </p:nvSpPr>
        <p:spPr>
          <a:xfrm>
            <a:off x="2865479" y="503733"/>
            <a:ext cx="5771535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Impact</a:t>
            </a:r>
          </a:p>
        </p:txBody>
      </p:sp>
    </p:spTree>
    <p:extLst>
      <p:ext uri="{BB962C8B-B14F-4D97-AF65-F5344CB8AC3E}">
        <p14:creationId xmlns:p14="http://schemas.microsoft.com/office/powerpoint/2010/main" val="26889003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61B0CE-F8BD-BC72-5B85-5EEE2D217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F256851-D027-C91F-9824-638CF61BF794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2C44D90-8C29-AC12-6924-4949E0013A97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205D3FF-54B7-2EEF-D1D4-9914EBBDA42F}"/>
              </a:ext>
            </a:extLst>
          </p:cNvPr>
          <p:cNvSpPr/>
          <p:nvPr/>
        </p:nvSpPr>
        <p:spPr>
          <a:xfrm>
            <a:off x="478912" y="1723272"/>
            <a:ext cx="11234175" cy="499215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89E2CD-F71C-8C9C-F7A9-D2178A95B05E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960736" y="2124654"/>
            <a:ext cx="10375857" cy="4433461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/>
              <a:t>Current Limitations: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	</a:t>
            </a:r>
            <a:r>
              <a:rPr lang="en-IN" dirty="0"/>
              <a:t>❌No real SMS/Email gateway</a:t>
            </a:r>
          </a:p>
          <a:p>
            <a:pPr marL="0" indent="0">
              <a:buNone/>
            </a:pPr>
            <a:r>
              <a:rPr lang="en-IN" dirty="0"/>
              <a:t>	❌ Limited analytics (work in progress)</a:t>
            </a:r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r>
              <a:rPr lang="en-IN" sz="2400" b="1" dirty="0"/>
              <a:t>Future Enhancements:</a:t>
            </a:r>
            <a:endParaRPr lang="en-IN" sz="2400" dirty="0"/>
          </a:p>
          <a:p>
            <a:pPr lvl="2"/>
            <a:r>
              <a:rPr lang="en-IN" sz="2800" dirty="0"/>
              <a:t>Real delivery using Twilio / SendGrid</a:t>
            </a:r>
          </a:p>
          <a:p>
            <a:pPr lvl="2"/>
            <a:r>
              <a:rPr lang="en-IN" sz="2800" dirty="0"/>
              <a:t>Push notifications</a:t>
            </a:r>
          </a:p>
          <a:p>
            <a:pPr lvl="2"/>
            <a:r>
              <a:rPr lang="en-IN" sz="2800" dirty="0"/>
              <a:t>Dashboard charts + insights</a:t>
            </a:r>
          </a:p>
          <a:p>
            <a:pPr lvl="2"/>
            <a:r>
              <a:rPr lang="en-IN" sz="2800" dirty="0"/>
              <a:t>ML-based fraud detection suggestions</a:t>
            </a:r>
          </a:p>
          <a:p>
            <a:endParaRPr lang="en-IN" sz="2400" dirty="0">
              <a:latin typeface="Inter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DDFC464-453E-FE43-A7AA-FC1742744454}"/>
              </a:ext>
            </a:extLst>
          </p:cNvPr>
          <p:cNvSpPr/>
          <p:nvPr/>
        </p:nvSpPr>
        <p:spPr>
          <a:xfrm>
            <a:off x="2452524" y="352238"/>
            <a:ext cx="7222418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Limitations &amp; Future Enhancements</a:t>
            </a:r>
          </a:p>
        </p:txBody>
      </p:sp>
    </p:spTree>
    <p:extLst>
      <p:ext uri="{BB962C8B-B14F-4D97-AF65-F5344CB8AC3E}">
        <p14:creationId xmlns:p14="http://schemas.microsoft.com/office/powerpoint/2010/main" val="10484900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8AB9A3-3027-B0CE-2C90-B046E74A0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0C3F909-5CD2-F9D2-771A-87429084AD3F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E0EF8AB-AB05-543A-C7C8-61A4CEE77221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D4C1BD9-109A-4E19-37C7-F3F04C2AD67B}"/>
              </a:ext>
            </a:extLst>
          </p:cNvPr>
          <p:cNvSpPr/>
          <p:nvPr/>
        </p:nvSpPr>
        <p:spPr>
          <a:xfrm>
            <a:off x="478912" y="1723272"/>
            <a:ext cx="11234175" cy="499215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DF7CC7-825D-D0D9-8AD2-FC0C0FBFC9B4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186877" y="2558709"/>
            <a:ext cx="10375857" cy="2870897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/>
              <a:t>NotifySafe</a:t>
            </a:r>
            <a:r>
              <a:rPr lang="en-US" b="1" dirty="0"/>
              <a:t> effectively solves the problem of delivering secure, reliable, and real-time notifications for banking environments.</a:t>
            </a:r>
            <a:br>
              <a:rPr lang="en-US" b="1" dirty="0"/>
            </a:br>
            <a:endParaRPr lang="en-US" b="1" dirty="0"/>
          </a:p>
          <a:p>
            <a:pPr marL="0" indent="0">
              <a:buNone/>
            </a:pPr>
            <a:r>
              <a:rPr lang="en-US" b="1" dirty="0"/>
              <a:t>It provides a complete end-to-end demonstration of how bank notification systems work internally.</a:t>
            </a:r>
          </a:p>
          <a:p>
            <a:endParaRPr lang="en-IN" b="1" dirty="0">
              <a:latin typeface="Inter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577FB02-9864-50E3-F42C-3F2E18231E87}"/>
              </a:ext>
            </a:extLst>
          </p:cNvPr>
          <p:cNvSpPr/>
          <p:nvPr/>
        </p:nvSpPr>
        <p:spPr>
          <a:xfrm>
            <a:off x="2452524" y="352238"/>
            <a:ext cx="7222418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98699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6B5F8A-FE66-54AB-47BB-34862D85C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4379F0D-E3DB-1B73-1E54-91128FCE8F7A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F02D89C-84DD-62DC-C6B3-7E91594C0A2B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CB0B66B-4653-33F0-C7C8-C51E04AE07AD}"/>
              </a:ext>
            </a:extLst>
          </p:cNvPr>
          <p:cNvSpPr/>
          <p:nvPr/>
        </p:nvSpPr>
        <p:spPr>
          <a:xfrm>
            <a:off x="3779081" y="2404797"/>
            <a:ext cx="4633838" cy="20033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963080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EF3A6E-0A3E-983F-C0A7-52926EA40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D2F30A9-3684-A171-FBC5-37003DF36688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82D2FF5-CCB1-64AD-3C2A-30C790AD2450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4B93BFA-6B62-AF6A-2AF7-E0FE22A80AD3}"/>
              </a:ext>
            </a:extLst>
          </p:cNvPr>
          <p:cNvSpPr/>
          <p:nvPr/>
        </p:nvSpPr>
        <p:spPr>
          <a:xfrm>
            <a:off x="619219" y="1775448"/>
            <a:ext cx="10776581" cy="4572000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AFE0CF-B545-1144-D84B-06BABBB81C76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69191" y="2321300"/>
            <a:ext cx="8937736" cy="3480297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Inter"/>
              </a:rPr>
              <a:t>Context</a:t>
            </a:r>
            <a:r>
              <a:rPr lang="en-US" sz="2400" dirty="0">
                <a:latin typeface="Inter"/>
              </a:rPr>
              <a:t> </a:t>
            </a:r>
          </a:p>
          <a:p>
            <a:pPr marL="0" indent="0">
              <a:buNone/>
            </a:pPr>
            <a:endParaRPr lang="en-US" sz="2400" dirty="0">
              <a:latin typeface="Inter"/>
            </a:endParaRPr>
          </a:p>
          <a:p>
            <a:pPr marL="0" indent="0">
              <a:buNone/>
            </a:pPr>
            <a:r>
              <a:rPr lang="en-US" sz="2400" dirty="0">
                <a:latin typeface="Inter"/>
              </a:rPr>
              <a:t>In today’s digital ecosystem, transactional notifications — such as OTPs, payment alerts, and account activity messages — are mission-critical for user trust and security. Yet, users frequently experience missed or delayed alerts, duplicate messages, or spoofed (phishing-like) notifications. These gaps not only hurt customer experience but also weaken the bank’s reputation for reliability and safety. </a:t>
            </a:r>
          </a:p>
          <a:p>
            <a:pPr marL="0" indent="0">
              <a:buNone/>
            </a:pPr>
            <a:endParaRPr lang="en-US" sz="2400" dirty="0">
              <a:latin typeface="Inter"/>
            </a:endParaRPr>
          </a:p>
          <a:p>
            <a:pPr marL="0" indent="0">
              <a:buNone/>
            </a:pPr>
            <a:endParaRPr lang="en-US" sz="2400" dirty="0">
              <a:latin typeface="Inter"/>
            </a:endParaRPr>
          </a:p>
          <a:p>
            <a:pPr marL="0" indent="0">
              <a:buNone/>
            </a:pPr>
            <a:endParaRPr lang="en-US" sz="2400" dirty="0">
              <a:latin typeface="Inter"/>
            </a:endParaRPr>
          </a:p>
          <a:p>
            <a:pPr marL="0" indent="0">
              <a:buNone/>
            </a:pPr>
            <a:endParaRPr lang="en-US" sz="2400" dirty="0">
              <a:latin typeface="Inter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9C5906D-FACE-8B58-27F7-DB4CC7DCAAEA}"/>
              </a:ext>
            </a:extLst>
          </p:cNvPr>
          <p:cNvSpPr/>
          <p:nvPr/>
        </p:nvSpPr>
        <p:spPr>
          <a:xfrm>
            <a:off x="2865479" y="503733"/>
            <a:ext cx="5771535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360361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66FEA9-46B1-E8D4-A9BB-FC5706C6B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0D23B2D-940B-B7EA-F048-BA0FC408FBB4}"/>
              </a:ext>
            </a:extLst>
          </p:cNvPr>
          <p:cNvSpPr/>
          <p:nvPr/>
        </p:nvSpPr>
        <p:spPr>
          <a:xfrm>
            <a:off x="4659576" y="1880186"/>
            <a:ext cx="3205528" cy="195661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>
              <a:solidFill>
                <a:schemeClr val="tx1"/>
              </a:solidFill>
            </a:endParaRPr>
          </a:p>
          <a:p>
            <a:pPr algn="ctr"/>
            <a:r>
              <a:rPr lang="en-IN" sz="2400" dirty="0">
                <a:solidFill>
                  <a:schemeClr val="tx1"/>
                </a:solidFill>
              </a:rPr>
              <a:t>No Unified Event Logic </a:t>
            </a:r>
            <a:r>
              <a:rPr lang="en-IN" sz="2400" dirty="0"/>
              <a:t>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77E9D9A-EDBA-D66E-1B69-608796069A4A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8BCF59E-CC49-0620-ADA7-0D303AEC9BCD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8110C0E-4BFC-ABA8-0393-8C030E11C7E7}"/>
              </a:ext>
            </a:extLst>
          </p:cNvPr>
          <p:cNvSpPr/>
          <p:nvPr/>
        </p:nvSpPr>
        <p:spPr>
          <a:xfrm>
            <a:off x="1711595" y="4304367"/>
            <a:ext cx="3205528" cy="195661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F89475-0249-B2FE-C9CB-DA3E42F5D64E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011689" y="4999176"/>
            <a:ext cx="2905434" cy="751077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Inter"/>
              </a:rPr>
              <a:t>Spoofing &amp; Phishing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6E6F0A8-ACAF-405C-87AB-6C10CC5182FD}"/>
              </a:ext>
            </a:extLst>
          </p:cNvPr>
          <p:cNvSpPr/>
          <p:nvPr/>
        </p:nvSpPr>
        <p:spPr>
          <a:xfrm>
            <a:off x="3121118" y="347725"/>
            <a:ext cx="5771535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Challenges and Gaps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4E4EB48-63BB-4C5F-9690-F1C940FAC86E}"/>
              </a:ext>
            </a:extLst>
          </p:cNvPr>
          <p:cNvSpPr/>
          <p:nvPr/>
        </p:nvSpPr>
        <p:spPr>
          <a:xfrm>
            <a:off x="6096000" y="4244011"/>
            <a:ext cx="3205528" cy="195661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FFB8BF1-D06E-04CF-1580-5D259501A0E2}"/>
              </a:ext>
            </a:extLst>
          </p:cNvPr>
          <p:cNvSpPr/>
          <p:nvPr/>
        </p:nvSpPr>
        <p:spPr>
          <a:xfrm>
            <a:off x="666919" y="1888359"/>
            <a:ext cx="3205528" cy="195661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83F7C7C6-22F1-393A-E62E-A8EF27B3F347}"/>
              </a:ext>
            </a:extLst>
          </p:cNvPr>
          <p:cNvSpPr txBox="1">
            <a:spLocks/>
          </p:cNvSpPr>
          <p:nvPr/>
        </p:nvSpPr>
        <p:spPr>
          <a:xfrm>
            <a:off x="817593" y="2662362"/>
            <a:ext cx="2904180" cy="10161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latin typeface="Inter"/>
              </a:rPr>
              <a:t>Inconsistent Delivery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6CFA0E6-C8B2-F56B-C778-368638AB2603}"/>
              </a:ext>
            </a:extLst>
          </p:cNvPr>
          <p:cNvSpPr txBox="1">
            <a:spLocks/>
          </p:cNvSpPr>
          <p:nvPr/>
        </p:nvSpPr>
        <p:spPr>
          <a:xfrm>
            <a:off x="6384692" y="4999176"/>
            <a:ext cx="2628144" cy="103784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Inter"/>
              </a:rPr>
              <a:t>Retry Logic Missing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3D4678D-402A-1FA3-46E6-28D64A496691}"/>
              </a:ext>
            </a:extLst>
          </p:cNvPr>
          <p:cNvSpPr/>
          <p:nvPr/>
        </p:nvSpPr>
        <p:spPr>
          <a:xfrm>
            <a:off x="8652233" y="1888358"/>
            <a:ext cx="3205528" cy="195661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164A77A-BF43-E985-C014-98A35290B6B5}"/>
              </a:ext>
            </a:extLst>
          </p:cNvPr>
          <p:cNvSpPr txBox="1">
            <a:spLocks/>
          </p:cNvSpPr>
          <p:nvPr/>
        </p:nvSpPr>
        <p:spPr>
          <a:xfrm>
            <a:off x="9301528" y="2628668"/>
            <a:ext cx="2477623" cy="9411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latin typeface="Inter"/>
              </a:rPr>
              <a:t>Low user trust</a:t>
            </a:r>
          </a:p>
        </p:txBody>
      </p:sp>
    </p:spTree>
    <p:extLst>
      <p:ext uri="{BB962C8B-B14F-4D97-AF65-F5344CB8AC3E}">
        <p14:creationId xmlns:p14="http://schemas.microsoft.com/office/powerpoint/2010/main" val="18437298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D804D3-9B75-0467-9355-F74A6F95E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BD069E8-F869-04F3-8EAB-3B64EB20353B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524AAEA-7376-6ABC-1633-AFAA78648B00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B335025-CC37-3313-6154-19CD3E6489B6}"/>
              </a:ext>
            </a:extLst>
          </p:cNvPr>
          <p:cNvSpPr/>
          <p:nvPr/>
        </p:nvSpPr>
        <p:spPr>
          <a:xfrm>
            <a:off x="619219" y="1775448"/>
            <a:ext cx="10776581" cy="4572000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76EA09-438D-5DF8-B313-C0F0FA200387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69191" y="2321300"/>
            <a:ext cx="8937736" cy="3480297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500" b="1" dirty="0" err="1">
                <a:latin typeface="Inter"/>
              </a:rPr>
              <a:t>NotifySafe</a:t>
            </a:r>
            <a:r>
              <a:rPr lang="en-US" sz="2500" b="1" dirty="0">
                <a:latin typeface="Inter"/>
              </a:rPr>
              <a:t> - Multi-Channel Notification Delivery Simulator</a:t>
            </a:r>
          </a:p>
          <a:p>
            <a:pPr marL="0" indent="0">
              <a:buNone/>
            </a:pPr>
            <a:endParaRPr lang="en-US" sz="2400" dirty="0">
              <a:latin typeface="Inter"/>
            </a:endParaRPr>
          </a:p>
          <a:p>
            <a:pPr marL="0" indent="0">
              <a:buNone/>
            </a:pPr>
            <a:r>
              <a:rPr lang="en-US" sz="2400" dirty="0">
                <a:latin typeface="Inter"/>
              </a:rPr>
              <a:t>A production-ready React + </a:t>
            </a:r>
            <a:r>
              <a:rPr lang="en-US" sz="2400" dirty="0" err="1">
                <a:latin typeface="Inter"/>
              </a:rPr>
              <a:t>Appwrite</a:t>
            </a:r>
            <a:r>
              <a:rPr lang="en-US" sz="2400" dirty="0">
                <a:latin typeface="Inter"/>
              </a:rPr>
              <a:t> web application that demonstrates how user-triggered events flow through a multi-channel notification delivery system in real-time. </a:t>
            </a:r>
          </a:p>
          <a:p>
            <a:pPr marL="0" indent="0">
              <a:buNone/>
            </a:pPr>
            <a:r>
              <a:rPr lang="en-US" sz="2400" dirty="0">
                <a:latin typeface="Inter"/>
              </a:rPr>
              <a:t>This project simulates event generation, template rendering, delivery attempts across SMS, Email, and In-App channels, with fallback handling and comprehensive analytics.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106222E-9378-5D8A-27C7-83D1972973CD}"/>
              </a:ext>
            </a:extLst>
          </p:cNvPr>
          <p:cNvSpPr/>
          <p:nvPr/>
        </p:nvSpPr>
        <p:spPr>
          <a:xfrm>
            <a:off x="2865479" y="503733"/>
            <a:ext cx="5771535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Proposed Solution</a:t>
            </a:r>
          </a:p>
        </p:txBody>
      </p:sp>
    </p:spTree>
    <p:extLst>
      <p:ext uri="{BB962C8B-B14F-4D97-AF65-F5344CB8AC3E}">
        <p14:creationId xmlns:p14="http://schemas.microsoft.com/office/powerpoint/2010/main" val="3306564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102B96-DADA-AFAB-FF62-8D7D569D1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540CD2E-E814-93D6-56A1-BC7C6FBB6B58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88291FD-FC2C-E122-2A14-13CEAD140F53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1937114-CE64-8A3D-D4C3-64C422B87B3B}"/>
              </a:ext>
            </a:extLst>
          </p:cNvPr>
          <p:cNvSpPr/>
          <p:nvPr/>
        </p:nvSpPr>
        <p:spPr>
          <a:xfrm>
            <a:off x="478912" y="1723272"/>
            <a:ext cx="11234175" cy="499215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D99BBD-634F-72F6-CB9C-91FBEF06436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960736" y="2124654"/>
            <a:ext cx="10375857" cy="4433461"/>
          </a:xfrm>
          <a:solidFill>
            <a:schemeClr val="bg1"/>
          </a:solidFill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 err="1">
                <a:latin typeface="Inter"/>
              </a:rPr>
              <a:t>NotifySafe</a:t>
            </a:r>
            <a:r>
              <a:rPr lang="en-US" dirty="0">
                <a:latin typeface="Inter"/>
              </a:rPr>
              <a:t> is an </a:t>
            </a:r>
            <a:r>
              <a:rPr lang="en-US" b="1" dirty="0">
                <a:latin typeface="Inter"/>
              </a:rPr>
              <a:t>event-driven notification simulator</a:t>
            </a:r>
            <a:r>
              <a:rPr lang="en-US" dirty="0">
                <a:latin typeface="Inter"/>
              </a:rPr>
              <a:t> that shows the complete lifecycle of notifications:</a:t>
            </a:r>
          </a:p>
          <a:p>
            <a:pPr marL="0" indent="0">
              <a:buNone/>
            </a:pPr>
            <a:r>
              <a:rPr lang="en-US" b="1" dirty="0">
                <a:latin typeface="Inter"/>
              </a:rPr>
              <a:t>Event Triggering</a:t>
            </a:r>
            <a:r>
              <a:rPr lang="en-US" dirty="0">
                <a:latin typeface="Inter"/>
              </a:rPr>
              <a:t>: Users manually trigger predefined event types from the dashboard.</a:t>
            </a:r>
          </a:p>
          <a:p>
            <a:pPr marL="0" indent="0">
              <a:buNone/>
            </a:pPr>
            <a:r>
              <a:rPr lang="en-US" b="1" dirty="0">
                <a:latin typeface="Inter"/>
              </a:rPr>
              <a:t>Template Rendering</a:t>
            </a:r>
            <a:r>
              <a:rPr lang="en-US" dirty="0">
                <a:latin typeface="Inter"/>
              </a:rPr>
              <a:t>: Events are matched with notification templates and rendered with dynamic variables.</a:t>
            </a:r>
          </a:p>
          <a:p>
            <a:pPr marL="0" indent="0">
              <a:buNone/>
            </a:pPr>
            <a:r>
              <a:rPr lang="en-US" b="1" dirty="0">
                <a:latin typeface="Inter"/>
              </a:rPr>
              <a:t>Multi-Channel Delivery</a:t>
            </a:r>
            <a:r>
              <a:rPr lang="en-US" dirty="0">
                <a:latin typeface="Inter"/>
              </a:rPr>
              <a:t>: Notifications attempt delivery across 3 channels with configurable success rates:</a:t>
            </a:r>
          </a:p>
          <a:p>
            <a:pPr marL="457200" lvl="1" indent="0">
              <a:buNone/>
            </a:pPr>
            <a:r>
              <a:rPr lang="en-US" b="1" dirty="0">
                <a:latin typeface="Inter"/>
              </a:rPr>
              <a:t>Email</a:t>
            </a:r>
            <a:r>
              <a:rPr lang="en-US" dirty="0">
                <a:latin typeface="Inter"/>
              </a:rPr>
              <a:t>: 85% success rate</a:t>
            </a:r>
          </a:p>
          <a:p>
            <a:pPr marL="457200" lvl="1" indent="0">
              <a:buNone/>
            </a:pPr>
            <a:r>
              <a:rPr lang="en-US" b="1" dirty="0">
                <a:latin typeface="Inter"/>
              </a:rPr>
              <a:t>SMS</a:t>
            </a:r>
            <a:r>
              <a:rPr lang="en-US" dirty="0">
                <a:latin typeface="Inter"/>
              </a:rPr>
              <a:t>: 80% success rate</a:t>
            </a:r>
          </a:p>
          <a:p>
            <a:pPr marL="457200" lvl="1" indent="0">
              <a:buNone/>
            </a:pPr>
            <a:r>
              <a:rPr lang="en-US" b="1" dirty="0">
                <a:latin typeface="Inter"/>
              </a:rPr>
              <a:t>In-App</a:t>
            </a:r>
            <a:r>
              <a:rPr lang="en-US" dirty="0">
                <a:latin typeface="Inter"/>
              </a:rPr>
              <a:t>: 100% success rate</a:t>
            </a:r>
          </a:p>
          <a:p>
            <a:pPr marL="0" indent="0">
              <a:buNone/>
            </a:pPr>
            <a:r>
              <a:rPr lang="en-US" b="1" dirty="0">
                <a:latin typeface="Inter"/>
              </a:rPr>
              <a:t>Fallback Logic</a:t>
            </a:r>
            <a:r>
              <a:rPr lang="en-US" dirty="0">
                <a:latin typeface="Inter"/>
              </a:rPr>
              <a:t>: Failed deliveries fall back to user inbox storage.</a:t>
            </a:r>
          </a:p>
          <a:p>
            <a:pPr marL="0" indent="0">
              <a:buNone/>
            </a:pPr>
            <a:r>
              <a:rPr lang="en-US" b="1" dirty="0">
                <a:latin typeface="Inter"/>
              </a:rPr>
              <a:t>Real-Time Logging</a:t>
            </a:r>
            <a:r>
              <a:rPr lang="en-US" dirty="0">
                <a:latin typeface="Inter"/>
              </a:rPr>
              <a:t>: All delivery attempts and outcomes are tracked in </a:t>
            </a:r>
            <a:r>
              <a:rPr lang="en-US" dirty="0" err="1">
                <a:latin typeface="Inter"/>
              </a:rPr>
              <a:t>Appwrite</a:t>
            </a:r>
            <a:r>
              <a:rPr lang="en-US" dirty="0">
                <a:latin typeface="Inter"/>
              </a:rPr>
              <a:t> Database.</a:t>
            </a:r>
          </a:p>
          <a:p>
            <a:pPr marL="0" indent="0">
              <a:buNone/>
            </a:pPr>
            <a:r>
              <a:rPr lang="en-US" b="1" dirty="0">
                <a:latin typeface="Inter"/>
              </a:rPr>
              <a:t>Analytics Dashboard</a:t>
            </a:r>
            <a:r>
              <a:rPr lang="en-US" dirty="0">
                <a:latin typeface="Inter"/>
              </a:rPr>
              <a:t>: Visualize delivery metrics, success rates, and channel breakdown.</a:t>
            </a:r>
          </a:p>
          <a:p>
            <a:pPr marL="0" indent="0">
              <a:buNone/>
            </a:pPr>
            <a:endParaRPr lang="en-US" sz="2400" dirty="0">
              <a:latin typeface="Inter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4F499D4-3879-F218-B4DA-B3D370E459A5}"/>
              </a:ext>
            </a:extLst>
          </p:cNvPr>
          <p:cNvSpPr/>
          <p:nvPr/>
        </p:nvSpPr>
        <p:spPr>
          <a:xfrm>
            <a:off x="2865479" y="503733"/>
            <a:ext cx="5771535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33352986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A51340-7C16-3A55-9720-16A00C44F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AECC1BE-A374-2F3B-72AC-AA1270F5D6D5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214200B-2185-8567-0351-3B4146196120}"/>
              </a:ext>
            </a:extLst>
          </p:cNvPr>
          <p:cNvSpPr/>
          <p:nvPr/>
        </p:nvSpPr>
        <p:spPr>
          <a:xfrm>
            <a:off x="3210232" y="2529000"/>
            <a:ext cx="5771535" cy="18000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800" b="1" dirty="0">
                <a:solidFill>
                  <a:schemeClr val="tx1"/>
                </a:solidFill>
                <a:latin typeface="Inter"/>
              </a:rPr>
              <a:t>Key Features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D7F27C4-B97B-FEDE-C016-A7A0F66EF4B6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5036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36C8B2-B4DD-1C04-B0D5-B45ED016A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22C8E1-E728-5817-9166-7189DE930895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D33AEDA-7DB4-A2F2-3F23-FA068F6FF435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C9FAD9E-C14B-D696-F9B4-76B6576F93FE}"/>
              </a:ext>
            </a:extLst>
          </p:cNvPr>
          <p:cNvSpPr/>
          <p:nvPr/>
        </p:nvSpPr>
        <p:spPr>
          <a:xfrm>
            <a:off x="478912" y="1723272"/>
            <a:ext cx="11234175" cy="499215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33B8B2-2419-CA4F-E0A2-D97E9701EDB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127885" y="2011584"/>
            <a:ext cx="10375857" cy="4433461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/>
              <a:t>Examples of some pre-defined Event Types</a:t>
            </a:r>
            <a:r>
              <a:rPr lang="en-IN" sz="2400" dirty="0"/>
              <a:t>:</a:t>
            </a:r>
          </a:p>
          <a:p>
            <a:pPr marL="457200" lvl="1" indent="0">
              <a:buNone/>
            </a:pPr>
            <a:r>
              <a:rPr lang="en-IN" dirty="0"/>
              <a:t>LOGIN_SUCCESS - User authentication events</a:t>
            </a:r>
          </a:p>
          <a:p>
            <a:pPr marL="457200" lvl="1" indent="0">
              <a:buNone/>
            </a:pPr>
            <a:r>
              <a:rPr lang="en-IN" dirty="0"/>
              <a:t>ACCOUNT_DEBITED - Financial transaction alerts</a:t>
            </a:r>
          </a:p>
          <a:p>
            <a:pPr marL="457200" lvl="1" indent="0">
              <a:buNone/>
            </a:pPr>
            <a:r>
              <a:rPr lang="en-IN" dirty="0"/>
              <a:t>PASSWORD_CHANGED - Security notifications</a:t>
            </a:r>
          </a:p>
          <a:p>
            <a:pPr marL="457200" lvl="1" indent="0">
              <a:buNone/>
            </a:pPr>
            <a:r>
              <a:rPr lang="en-IN" dirty="0"/>
              <a:t>OTP_SENT - Multi-factor authentication codes</a:t>
            </a:r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r>
              <a:rPr lang="en-IN" sz="2400" b="1" dirty="0"/>
              <a:t>Manual Event Triggering</a:t>
            </a:r>
            <a:r>
              <a:rPr lang="en-IN" sz="2400" dirty="0"/>
              <a:t>: Skip user input forms; directly simulate events with one click.</a:t>
            </a:r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r>
              <a:rPr lang="en-IN" sz="2400" b="1" dirty="0"/>
              <a:t>Event Type Selection</a:t>
            </a:r>
            <a:r>
              <a:rPr lang="en-IN" sz="2400" dirty="0"/>
              <a:t>: Choose which event to trigger from the UI.</a:t>
            </a:r>
          </a:p>
          <a:p>
            <a:pPr marL="0" indent="0">
              <a:buNone/>
            </a:pPr>
            <a:endParaRPr lang="en-US" sz="2000" dirty="0">
              <a:latin typeface="Inter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9ED7694-8320-67A8-E5A9-2FC57C401C90}"/>
              </a:ext>
            </a:extLst>
          </p:cNvPr>
          <p:cNvSpPr/>
          <p:nvPr/>
        </p:nvSpPr>
        <p:spPr>
          <a:xfrm>
            <a:off x="2865479" y="503733"/>
            <a:ext cx="5771535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1. Event Management</a:t>
            </a:r>
          </a:p>
        </p:txBody>
      </p:sp>
    </p:spTree>
    <p:extLst>
      <p:ext uri="{BB962C8B-B14F-4D97-AF65-F5344CB8AC3E}">
        <p14:creationId xmlns:p14="http://schemas.microsoft.com/office/powerpoint/2010/main" val="10465099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0">
              <a:srgbClr val="A3C2E5"/>
            </a:gs>
            <a:gs pos="90910">
              <a:srgbClr val="AAC1E5"/>
            </a:gs>
            <a:gs pos="58000">
              <a:schemeClr val="accent1">
                <a:lumMod val="45000"/>
                <a:lumOff val="55000"/>
              </a:schemeClr>
            </a:gs>
            <a:gs pos="5000">
              <a:srgbClr val="A0C2E5"/>
            </a:gs>
            <a:gs pos="21000">
              <a:srgbClr val="A3C2E5"/>
            </a:gs>
            <a:gs pos="83739">
              <a:srgbClr val="A9C1E5"/>
            </a:gs>
            <a:gs pos="67478">
              <a:srgbClr val="A7C1E5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C467EA-8828-FDF4-0691-740D5368B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94C227C-4103-0CC6-DB3C-0C1319561B92}"/>
              </a:ext>
            </a:extLst>
          </p:cNvPr>
          <p:cNvSpPr txBox="1">
            <a:spLocks/>
          </p:cNvSpPr>
          <p:nvPr/>
        </p:nvSpPr>
        <p:spPr bwMode="gray">
          <a:xfrm>
            <a:off x="444500" y="5234595"/>
            <a:ext cx="4633838" cy="56700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(Body)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D9504AE-B8C6-9CA2-6243-169426BEEC23}"/>
              </a:ext>
            </a:extLst>
          </p:cNvPr>
          <p:cNvSpPr txBox="1">
            <a:spLocks/>
          </p:cNvSpPr>
          <p:nvPr/>
        </p:nvSpPr>
        <p:spPr>
          <a:xfrm>
            <a:off x="2517058" y="412955"/>
            <a:ext cx="6468378" cy="1090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/>
              <a:buNone/>
              <a:defRPr lang="en-US" sz="11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564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2800" indent="-176400" algn="l" defTabSz="798513" rtl="0" eaLnBrk="1" latinLnBrk="0" hangingPunct="1"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1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2800" indent="-176400" algn="l" defTabSz="914400" rtl="0" eaLnBrk="1" latinLnBrk="0" hangingPunct="1">
              <a:spcBef>
                <a:spcPts val="0"/>
              </a:spcBef>
              <a:spcAft>
                <a:spcPts val="1000"/>
              </a:spcAft>
              <a:buFont typeface="Verdana" panose="020B0604030504040204" pitchFamily="34" charset="0"/>
              <a:buChar char="−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Inter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4F68193-DC70-33B9-BD9A-F6FDD4F519B0}"/>
              </a:ext>
            </a:extLst>
          </p:cNvPr>
          <p:cNvSpPr/>
          <p:nvPr/>
        </p:nvSpPr>
        <p:spPr>
          <a:xfrm>
            <a:off x="478912" y="1723272"/>
            <a:ext cx="11234175" cy="4992159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280636-E16F-B906-0587-847E8B87B1EF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960736" y="2124654"/>
            <a:ext cx="10375857" cy="4433461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IN" b="1" dirty="0"/>
          </a:p>
          <a:p>
            <a:pPr marL="0" indent="0">
              <a:buNone/>
            </a:pPr>
            <a:r>
              <a:rPr lang="en-IN" b="1" dirty="0"/>
              <a:t>Email Channel</a:t>
            </a:r>
            <a:r>
              <a:rPr lang="en-IN" dirty="0"/>
              <a:t>: Simulated SMTP delivery (85% success).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b="1" dirty="0"/>
              <a:t>SMS Channel</a:t>
            </a:r>
            <a:r>
              <a:rPr lang="en-IN" dirty="0"/>
              <a:t>: Simulated SMS provider delivery (60% success).</a:t>
            </a:r>
          </a:p>
          <a:p>
            <a:pPr marL="0" indent="0">
              <a:buNone/>
            </a:pPr>
            <a:endParaRPr lang="en-IN" b="1" dirty="0"/>
          </a:p>
          <a:p>
            <a:pPr marL="0" indent="0">
              <a:buNone/>
            </a:pPr>
            <a:r>
              <a:rPr lang="en-IN" b="1" dirty="0"/>
              <a:t>In-App Channel</a:t>
            </a:r>
            <a:r>
              <a:rPr lang="en-IN" dirty="0"/>
              <a:t>: Browser-based notifications (100% reliable).</a:t>
            </a:r>
          </a:p>
          <a:p>
            <a:pPr marL="0" indent="0">
              <a:buNone/>
            </a:pPr>
            <a:endParaRPr lang="en-IN" b="1" dirty="0"/>
          </a:p>
          <a:p>
            <a:pPr marL="0" indent="0">
              <a:buNone/>
            </a:pPr>
            <a:r>
              <a:rPr lang="en-IN" b="1" dirty="0"/>
              <a:t>Automatic Fallback</a:t>
            </a:r>
            <a:r>
              <a:rPr lang="en-IN" dirty="0"/>
              <a:t>: Undelivered notifications stored in user inbox for later retrieval.</a:t>
            </a:r>
          </a:p>
          <a:p>
            <a:pPr marL="0" indent="0">
              <a:buNone/>
            </a:pPr>
            <a:endParaRPr lang="en-US" sz="2000" dirty="0">
              <a:latin typeface="Inter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4FD0B16-7103-5AD8-9B28-751381A758AE}"/>
              </a:ext>
            </a:extLst>
          </p:cNvPr>
          <p:cNvSpPr/>
          <p:nvPr/>
        </p:nvSpPr>
        <p:spPr>
          <a:xfrm>
            <a:off x="2069066" y="412955"/>
            <a:ext cx="7723863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tx1"/>
                </a:solidFill>
                <a:latin typeface="Inter"/>
              </a:rPr>
              <a:t>2. Multi-Channel Notification Delivery</a:t>
            </a:r>
          </a:p>
        </p:txBody>
      </p:sp>
    </p:spTree>
    <p:extLst>
      <p:ext uri="{BB962C8B-B14F-4D97-AF65-F5344CB8AC3E}">
        <p14:creationId xmlns:p14="http://schemas.microsoft.com/office/powerpoint/2010/main" val="42945423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676</TotalTime>
  <Words>928</Words>
  <Application>Microsoft Office PowerPoint</Application>
  <PresentationFormat>Widescreen</PresentationFormat>
  <Paragraphs>168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Inter</vt:lpstr>
      <vt:lpstr>Open Sans (Body)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SARANGARAJ KASHYAP</dc:creator>
  <cp:lastModifiedBy>SARANGARAJ KASHYAP</cp:lastModifiedBy>
  <cp:revision>10</cp:revision>
  <dcterms:created xsi:type="dcterms:W3CDTF">2025-12-09T14:33:01Z</dcterms:created>
  <dcterms:modified xsi:type="dcterms:W3CDTF">2025-12-10T10:42:24Z</dcterms:modified>
</cp:coreProperties>
</file>

<file path=docProps/thumbnail.jpeg>
</file>